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35"/>
  </p:notesMasterIdLst>
  <p:sldIdLst>
    <p:sldId id="256" r:id="rId3"/>
    <p:sldId id="257" r:id="rId4"/>
    <p:sldId id="258" r:id="rId5"/>
    <p:sldId id="269" r:id="rId6"/>
    <p:sldId id="278" r:id="rId7"/>
    <p:sldId id="303" r:id="rId8"/>
    <p:sldId id="304" r:id="rId9"/>
    <p:sldId id="305" r:id="rId10"/>
    <p:sldId id="307" r:id="rId11"/>
    <p:sldId id="287" r:id="rId12"/>
    <p:sldId id="308" r:id="rId13"/>
    <p:sldId id="262" r:id="rId14"/>
    <p:sldId id="268" r:id="rId15"/>
    <p:sldId id="263" r:id="rId16"/>
    <p:sldId id="316" r:id="rId17"/>
    <p:sldId id="314" r:id="rId18"/>
    <p:sldId id="315" r:id="rId19"/>
    <p:sldId id="317" r:id="rId20"/>
    <p:sldId id="318" r:id="rId21"/>
    <p:sldId id="319" r:id="rId22"/>
    <p:sldId id="309" r:id="rId23"/>
    <p:sldId id="310" r:id="rId24"/>
    <p:sldId id="321" r:id="rId25"/>
    <p:sldId id="322" r:id="rId26"/>
    <p:sldId id="323" r:id="rId27"/>
    <p:sldId id="324" r:id="rId28"/>
    <p:sldId id="325" r:id="rId29"/>
    <p:sldId id="326" r:id="rId30"/>
    <p:sldId id="327" r:id="rId31"/>
    <p:sldId id="306" r:id="rId32"/>
    <p:sldId id="328" r:id="rId33"/>
    <p:sldId id="329" r:id="rId34"/>
  </p:sldIdLst>
  <p:sldSz cx="9144000" cy="5143500" type="screen16x9"/>
  <p:notesSz cx="6858000" cy="9144000"/>
  <p:embeddedFontLst>
    <p:embeddedFont>
      <p:font typeface="Proxima Nova Semibold" charset="0"/>
      <p:regular r:id="rId36"/>
      <p:bold r:id="rId37"/>
      <p:boldItalic r:id="rId38"/>
    </p:embeddedFont>
    <p:embeddedFont>
      <p:font typeface="Calisto MT" pitchFamily="18" charset="0"/>
      <p:regular r:id="rId39"/>
      <p:bold r:id="rId40"/>
      <p:italic r:id="rId41"/>
      <p:boldItalic r:id="rId42"/>
    </p:embeddedFont>
    <p:embeddedFont>
      <p:font typeface="Ubuntu" charset="0"/>
      <p:regular r:id="rId43"/>
      <p:bold r:id="rId44"/>
      <p:italic r:id="rId45"/>
      <p:boldItalic r:id="rId46"/>
    </p:embeddedFont>
    <p:embeddedFont>
      <p:font typeface="Proxima Nova" charset="0"/>
      <p:regular r:id="rId47"/>
      <p:bold r:id="rId48"/>
      <p:italic r:id="rId49"/>
      <p:boldItalic r:id="rId50"/>
    </p:embeddedFont>
    <p:embeddedFont>
      <p:font typeface="Consolas" pitchFamily="49" charset="0"/>
      <p:regular r:id="rId51"/>
      <p:bold r:id="rId52"/>
      <p:italic r:id="rId53"/>
      <p:boldItalic r:id="rId54"/>
    </p:embeddedFont>
    <p:embeddedFont>
      <p:font typeface="Ubuntu Light" charset="0"/>
      <p:regular r:id="rId55"/>
      <p:bold r:id="rId56"/>
      <p:italic r:id="rId57"/>
      <p:boldItalic r:id="rId58"/>
    </p:embeddedFont>
    <p:embeddedFont>
      <p:font typeface="Bodoni" charset="0"/>
      <p:regular r:id="rId59"/>
      <p:bold r:id="rId60"/>
      <p:italic r:id="rId61"/>
      <p:boldItalic r:id="rId62"/>
    </p:embeddedFont>
    <p:embeddedFont>
      <p:font typeface="Arvo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4D7238A0-B04E-471C-94A7-69A0849E1D8C}">
  <a:tblStyle styleId="{4D7238A0-B04E-471C-94A7-69A0849E1D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-756" y="-90"/>
      </p:cViewPr>
      <p:guideLst>
        <p:guide orient="horz"/>
        <p:guide orient="horz" pos="3053"/>
        <p:guide orient="horz" pos="287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63" Type="http://schemas.openxmlformats.org/officeDocument/2006/relationships/font" Target="fonts/font28.fntdata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font" Target="fonts/font23.fntdata"/><Relationship Id="rId66" Type="http://schemas.openxmlformats.org/officeDocument/2006/relationships/font" Target="fonts/font31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61" Type="http://schemas.openxmlformats.org/officeDocument/2006/relationships/font" Target="fonts/font2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font" Target="fonts/font25.fntdata"/><Relationship Id="rId65" Type="http://schemas.openxmlformats.org/officeDocument/2006/relationships/font" Target="fonts/font3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64" Type="http://schemas.openxmlformats.org/officeDocument/2006/relationships/font" Target="fonts/font29.fntdata"/><Relationship Id="rId69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1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font" Target="fonts/font24.fntdata"/><Relationship Id="rId6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62" Type="http://schemas.openxmlformats.org/officeDocument/2006/relationships/font" Target="fonts/font27.fntdata"/><Relationship Id="rId7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182681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4afde99e5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4afde99e5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42eb61d9d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42eb61d9d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42eb61d9d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42eb61d9d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42eb61d9d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42eb61d9d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42eb61d9d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42eb61d9d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42eb61d9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42eb61d9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42eb61d9d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42eb61d9d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42eb61d9d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42eb61d9d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42eb61d9d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42eb61d9d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4afde99e5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4afde99e5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4afde99e5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4afde99e5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42eb61d9d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42eb61d9d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442eb61d9d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442eb61d9d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442eb61d9d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442eb61d9d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42eb61d9d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42eb61d9d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442eb61d9d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442eb61d9d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442eb61d9d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442eb61d9d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">
  <p:cSld name="CUSTOM_7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1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ith frame ">
  <p:cSld name="BLANK_1_1_1">
    <p:bg>
      <p:bgPr>
        <a:solidFill>
          <a:srgbClr val="81ECEC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" type="secHead">
  <p:cSld name="SECTION_HEADER">
    <p:bg>
      <p:bgPr>
        <a:solidFill>
          <a:srgbClr val="FFFFFF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w="3810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7" hasCustomPrompt="1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8" hasCustomPrompt="1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9" hasCustomPrompt="1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2">
    <p:bg>
      <p:bgPr>
        <a:solidFill>
          <a:srgbClr val="FFFFFF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1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_AND_BODY_1"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name="adj1" fmla="val 0"/>
              <a:gd name="adj2" fmla="val 50000"/>
            </a:avLst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1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" type="twoColTx">
  <p:cSld name="TITLE_AND_TWO_COLUMNS">
    <p:bg>
      <p:bgPr>
        <a:solidFill>
          <a:srgbClr val="FFFFFF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Google Shape;70;p1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1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2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ubTitle" idx="3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title" idx="4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>
  <p:cSld name="BIG_NUMBER"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rgbClr val="FFFFFF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6" r:id="rId6"/>
    <p:sldLayoutId id="2147483657" r:id="rId7"/>
    <p:sldLayoutId id="2147483661" r:id="rId8"/>
    <p:sldLayoutId id="2147483662" r:id="rId9"/>
    <p:sldLayoutId id="2147483665" r:id="rId10"/>
    <p:sldLayoutId id="2147483671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7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 smtClean="0"/>
              <a:t>Scheduling Application</a:t>
            </a:r>
            <a:endParaRPr i="1" dirty="0">
              <a:solidFill>
                <a:srgbClr val="434343"/>
              </a:solidFill>
            </a:endParaRPr>
          </a:p>
        </p:txBody>
      </p:sp>
      <p:sp>
        <p:nvSpPr>
          <p:cNvPr id="190" name="Google Shape;190;p30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 smtClean="0">
                <a:solidFill>
                  <a:srgbClr val="434343"/>
                </a:solidFill>
                <a:latin typeface="Ubuntu Light"/>
                <a:ea typeface="Ubuntu Light"/>
                <a:cs typeface="Ubuntu Light"/>
                <a:sym typeface="Ubuntu Light"/>
              </a:rPr>
              <a:t>Introducing</a:t>
            </a:r>
            <a:endParaRPr sz="1800" dirty="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61"/>
          <p:cNvSpPr txBox="1">
            <a:spLocks noGrp="1"/>
          </p:cNvSpPr>
          <p:nvPr>
            <p:ph type="title" idx="4294967295"/>
          </p:nvPr>
        </p:nvSpPr>
        <p:spPr>
          <a:xfrm>
            <a:off x="1074976" y="665318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200" dirty="0" smtClean="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SCHEDULING WIZARD</a:t>
            </a:r>
            <a:endParaRPr sz="3200" dirty="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29" name="Google Shape;929;p61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 dirty="0" smtClean="0">
                <a:solidFill>
                  <a:schemeClr val="lt1"/>
                </a:solidFill>
              </a:rPr>
              <a:t>Anyone can make schedule through this application by simply just registrating an account for themselves</a:t>
            </a:r>
            <a:endParaRPr sz="14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b="1" dirty="0" smtClean="0">
                <a:solidFill>
                  <a:srgbClr val="869FB2"/>
                </a:solidFill>
              </a:rPr>
              <a:t>Procudere:</a:t>
            </a:r>
            <a:endParaRPr b="1" dirty="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>
                <a:solidFill>
                  <a:srgbClr val="FFFFFF"/>
                </a:solidFill>
              </a:rPr>
              <a:t>- </a:t>
            </a:r>
            <a:r>
              <a:rPr lang="es" dirty="0" smtClean="0">
                <a:solidFill>
                  <a:srgbClr val="FFFFFF"/>
                </a:solidFill>
              </a:rPr>
              <a:t>Create an account.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FFFFF"/>
                </a:solidFill>
              </a:rPr>
              <a:t>- Select the courses you want to enroll.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FFFF"/>
                </a:solidFill>
              </a:rPr>
              <a:t>- Click on the generate button to get a branch of prepared routines</a:t>
            </a:r>
            <a:r>
              <a:rPr lang="en-US" sz="1100" dirty="0" smtClean="0">
                <a:solidFill>
                  <a:srgbClr val="FFFFFF"/>
                </a:solidFill>
              </a:rPr>
              <a:t>.</a:t>
            </a:r>
            <a:endParaRPr sz="11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b="1" dirty="0" smtClean="0">
                <a:solidFill>
                  <a:srgbClr val="869FB2"/>
                </a:solidFill>
              </a:rPr>
              <a:t>Features</a:t>
            </a:r>
            <a:r>
              <a:rPr lang="es" sz="1100" b="1" dirty="0" smtClean="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1100" b="1" dirty="0" smtClean="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</a:t>
            </a:r>
            <a:r>
              <a:rPr lang="es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dirty="0" smtClean="0">
                <a:solidFill>
                  <a:srgbClr val="FFFFFF"/>
                </a:solidFill>
              </a:rPr>
              <a:t>Provide the user to iterate over all the courses and get numerous number of routines</a:t>
            </a:r>
            <a:r>
              <a:rPr lang="es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dirty="0" smtClean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 search option to easily find any courses.</a:t>
            </a:r>
            <a:endParaRPr dirty="0" smtClean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 user can edit their profile by changing any information provided on registration.</a:t>
            </a:r>
            <a:endParaRPr dirty="0" smtClean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An admin account that can manage and store each data from the database.</a:t>
            </a:r>
            <a:endParaRPr dirty="0" smtClean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Getting all possible combinations to choose the best one.</a:t>
            </a:r>
            <a:endParaRPr dirty="0" smtClean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4060408-desk-wallpaper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82502" y="-1"/>
            <a:ext cx="9226502" cy="523889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8755" y="2901329"/>
            <a:ext cx="42419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sto MT" pitchFamily="18" charset="0"/>
              </a:rPr>
              <a:t>UI  Interfaces</a:t>
            </a:r>
            <a:endParaRPr lang="en-US" sz="4000" dirty="0">
              <a:solidFill>
                <a:schemeClr val="tx2">
                  <a:lumMod val="20000"/>
                  <a:lumOff val="80000"/>
                </a:schemeClr>
              </a:solidFill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/>
              <a:t>Home Page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1" name="Google Shape;241;p3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12</a:t>
            </a:fld>
            <a:endParaRPr/>
          </a:p>
        </p:txBody>
      </p:sp>
      <p:pic>
        <p:nvPicPr>
          <p:cNvPr id="6" name="Picture 5" descr="opt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9119" y="1368162"/>
            <a:ext cx="5791712" cy="32107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Signup Page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294" name="Google Shape;294;p4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13</a:t>
            </a:fld>
            <a:endParaRPr/>
          </a:p>
        </p:txBody>
      </p:sp>
      <p:sp>
        <p:nvSpPr>
          <p:cNvPr id="295" name="Google Shape;295;p42"/>
          <p:cNvSpPr txBox="1">
            <a:spLocks noGrp="1"/>
          </p:cNvSpPr>
          <p:nvPr>
            <p:ph type="subTitle" idx="1"/>
          </p:nvPr>
        </p:nvSpPr>
        <p:spPr>
          <a:xfrm>
            <a:off x="954224" y="1709469"/>
            <a:ext cx="1995231" cy="20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Main page for signing up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Minimizing button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lt2"/>
                </a:solidFill>
              </a:rPr>
              <a:t>Closing button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Previous page button</a:t>
            </a:r>
            <a:endParaRPr sz="1200" dirty="0">
              <a:solidFill>
                <a:schemeClr val="lt2"/>
              </a:solidFill>
            </a:endParaRPr>
          </a:p>
        </p:txBody>
      </p:sp>
      <p:pic>
        <p:nvPicPr>
          <p:cNvPr id="296" name="Google Shape;296;p4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361967" y="137505"/>
            <a:ext cx="5582653" cy="4860758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42"/>
          <p:cNvSpPr/>
          <p:nvPr/>
        </p:nvSpPr>
        <p:spPr>
          <a:xfrm>
            <a:off x="5672030" y="165004"/>
            <a:ext cx="3231338" cy="4847007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42"/>
          <p:cNvSpPr/>
          <p:nvPr/>
        </p:nvSpPr>
        <p:spPr>
          <a:xfrm>
            <a:off x="3368841" y="2516320"/>
            <a:ext cx="2296314" cy="2475066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title" idx="4"/>
          </p:nvPr>
        </p:nvSpPr>
        <p:spPr>
          <a:xfrm>
            <a:off x="0" y="665818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>
                <a:solidFill>
                  <a:srgbClr val="434343"/>
                </a:solidFill>
              </a:rPr>
              <a:t>Login Page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7" name="Google Shape;247;p3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248" name="Google Shape;248;p37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12" descr="log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14" y="1416289"/>
            <a:ext cx="3960108" cy="3155711"/>
          </a:xfrm>
          <a:prstGeom prst="rect">
            <a:avLst/>
          </a:prstGeom>
        </p:spPr>
      </p:pic>
      <p:pic>
        <p:nvPicPr>
          <p:cNvPr id="14" name="Picture 13" descr="regLogin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129" y="1409413"/>
            <a:ext cx="3932606" cy="3148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title" idx="4"/>
          </p:nvPr>
        </p:nvSpPr>
        <p:spPr>
          <a:xfrm>
            <a:off x="0" y="665818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>
                <a:solidFill>
                  <a:srgbClr val="434343"/>
                </a:solidFill>
              </a:rPr>
              <a:t>Selection and update page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7" name="Google Shape;247;p3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248" name="Google Shape;248;p37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12" descr="log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774" y="1416289"/>
            <a:ext cx="3231339" cy="3155711"/>
          </a:xfrm>
          <a:prstGeom prst="rect">
            <a:avLst/>
          </a:prstGeom>
        </p:spPr>
      </p:pic>
      <p:pic>
        <p:nvPicPr>
          <p:cNvPr id="14" name="Picture 13" descr="regLogin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8256" y="1409413"/>
            <a:ext cx="3819414" cy="3148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Offered Courses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294" name="Google Shape;294;p4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16</a:t>
            </a:fld>
            <a:endParaRPr/>
          </a:p>
        </p:txBody>
      </p:sp>
      <p:sp>
        <p:nvSpPr>
          <p:cNvPr id="295" name="Google Shape;295;p42"/>
          <p:cNvSpPr txBox="1">
            <a:spLocks noGrp="1"/>
          </p:cNvSpPr>
          <p:nvPr>
            <p:ph type="subTitle" idx="1"/>
          </p:nvPr>
        </p:nvSpPr>
        <p:spPr>
          <a:xfrm>
            <a:off x="940473" y="1702594"/>
            <a:ext cx="2180862" cy="20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All courses with individual  id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Search Option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Generate Schedule button</a:t>
            </a:r>
            <a:endParaRPr lang="en-US" sz="1200" dirty="0" smtClean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Checkbox for selection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Switching to different pages</a:t>
            </a:r>
            <a:endParaRPr sz="1200" dirty="0">
              <a:solidFill>
                <a:schemeClr val="lt2"/>
              </a:solidFill>
            </a:endParaRPr>
          </a:p>
        </p:txBody>
      </p:sp>
      <p:pic>
        <p:nvPicPr>
          <p:cNvPr id="296" name="Google Shape;296;p4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631254" y="116879"/>
            <a:ext cx="5415340" cy="4860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>
            <a:spLocks noGrp="1"/>
          </p:cNvSpPr>
          <p:nvPr>
            <p:ph type="title"/>
          </p:nvPr>
        </p:nvSpPr>
        <p:spPr>
          <a:xfrm>
            <a:off x="268753" y="756269"/>
            <a:ext cx="2962586" cy="5000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 smtClean="0"/>
              <a:t>Auto Generated</a:t>
            </a:r>
            <a:br>
              <a:rPr lang="es" sz="2000" dirty="0" smtClean="0"/>
            </a:br>
            <a:r>
              <a:rPr lang="es" sz="2000" dirty="0" smtClean="0"/>
              <a:t>Routine by the</a:t>
            </a:r>
            <a:br>
              <a:rPr lang="es" sz="2000" dirty="0" smtClean="0"/>
            </a:br>
            <a:r>
              <a:rPr lang="es" sz="2000" dirty="0" smtClean="0"/>
              <a:t>System</a:t>
            </a:r>
            <a:endParaRPr sz="2000" dirty="0">
              <a:solidFill>
                <a:srgbClr val="434343"/>
              </a:solidFill>
            </a:endParaRPr>
          </a:p>
        </p:txBody>
      </p:sp>
      <p:sp>
        <p:nvSpPr>
          <p:cNvPr id="294" name="Google Shape;294;p4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17</a:t>
            </a:fld>
            <a:endParaRPr/>
          </a:p>
        </p:txBody>
      </p:sp>
      <p:sp>
        <p:nvSpPr>
          <p:cNvPr id="295" name="Google Shape;295;p42"/>
          <p:cNvSpPr txBox="1">
            <a:spLocks noGrp="1"/>
          </p:cNvSpPr>
          <p:nvPr>
            <p:ph type="subTitle" idx="1"/>
          </p:nvPr>
        </p:nvSpPr>
        <p:spPr>
          <a:xfrm>
            <a:off x="507336" y="1681969"/>
            <a:ext cx="1953981" cy="20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lt2"/>
                </a:solidFill>
              </a:rPr>
              <a:t>1. Flexible routines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2. Operation buttons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lt2"/>
                </a:solidFill>
              </a:rPr>
              <a:t>3. Courses names along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     </a:t>
            </a:r>
            <a:r>
              <a:rPr lang="en-US" sz="1200" dirty="0" smtClean="0">
                <a:solidFill>
                  <a:schemeClr val="lt2"/>
                </a:solidFill>
              </a:rPr>
              <a:t>with sections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4. Iterations over different routines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lt2"/>
                </a:solidFill>
              </a:rPr>
              <a:t>5. Total results</a:t>
            </a:r>
            <a:endParaRPr sz="1200" dirty="0">
              <a:solidFill>
                <a:schemeClr val="lt2"/>
              </a:solidFill>
            </a:endParaRPr>
          </a:p>
        </p:txBody>
      </p:sp>
      <p:pic>
        <p:nvPicPr>
          <p:cNvPr id="296" name="Google Shape;296;p4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640073" y="110004"/>
            <a:ext cx="6393924" cy="48882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Admin Page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294" name="Google Shape;294;p4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18</a:t>
            </a:fld>
            <a:endParaRPr/>
          </a:p>
        </p:txBody>
      </p:sp>
      <p:sp>
        <p:nvSpPr>
          <p:cNvPr id="295" name="Google Shape;295;p42"/>
          <p:cNvSpPr txBox="1">
            <a:spLocks noGrp="1"/>
          </p:cNvSpPr>
          <p:nvPr>
            <p:ph type="subTitle" idx="1"/>
          </p:nvPr>
        </p:nvSpPr>
        <p:spPr>
          <a:xfrm>
            <a:off x="940473" y="1702594"/>
            <a:ext cx="2180862" cy="20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 smtClean="0"/>
              <a:t>Admin for external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  maintenance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 smtClean="0"/>
              <a:t>Add new courses in the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  database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 smtClean="0"/>
              <a:t>Drop any courses in the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  database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 smtClean="0"/>
              <a:t>Add new user in the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  database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 smtClean="0"/>
              <a:t>Drop existing user from the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  database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endParaRPr lang="en-US" dirty="0" smtClean="0"/>
          </a:p>
          <a:p>
            <a:pPr marL="0" lvl="0" indent="0"/>
            <a:endParaRPr sz="1200" dirty="0">
              <a:solidFill>
                <a:schemeClr val="lt2"/>
              </a:solidFill>
            </a:endParaRPr>
          </a:p>
        </p:txBody>
      </p:sp>
      <p:pic>
        <p:nvPicPr>
          <p:cNvPr id="296" name="Google Shape;296;p4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631254" y="181004"/>
            <a:ext cx="5415340" cy="4732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title" idx="4"/>
          </p:nvPr>
        </p:nvSpPr>
        <p:spPr>
          <a:xfrm>
            <a:off x="0" y="54894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>
                <a:solidFill>
                  <a:srgbClr val="434343"/>
                </a:solidFill>
              </a:rPr>
              <a:t>Admin Operation Over User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7" name="Google Shape;247;p3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248" name="Google Shape;248;p37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12" descr="log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44" y="1306286"/>
            <a:ext cx="3657600" cy="3210712"/>
          </a:xfrm>
          <a:prstGeom prst="rect">
            <a:avLst/>
          </a:prstGeom>
        </p:spPr>
      </p:pic>
      <p:pic>
        <p:nvPicPr>
          <p:cNvPr id="14" name="Picture 13" descr="regLogin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5772" y="1292535"/>
            <a:ext cx="2585070" cy="32657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Group Members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196" name="Google Shape;196;p3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2</a:t>
            </a:fld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Nayma Islam</a:t>
            </a:r>
            <a:endParaRPr dirty="0"/>
          </a:p>
        </p:txBody>
      </p:sp>
      <p:sp>
        <p:nvSpPr>
          <p:cNvPr id="198" name="Google Shape;198;p31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 ID: 18-36586-1</a:t>
            </a:r>
            <a:endParaRPr dirty="0"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Nushrat Jahan</a:t>
            </a:r>
            <a:endParaRPr dirty="0"/>
          </a:p>
        </p:txBody>
      </p:sp>
      <p:sp>
        <p:nvSpPr>
          <p:cNvPr id="200" name="Google Shape;200;p31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 ID: 18-36607-1</a:t>
            </a:r>
            <a:endParaRPr dirty="0"/>
          </a:p>
        </p:txBody>
      </p:sp>
      <p:sp>
        <p:nvSpPr>
          <p:cNvPr id="201" name="Google Shape;201;p31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 ID: 18-36611-1</a:t>
            </a:r>
            <a:endParaRPr dirty="0"/>
          </a:p>
        </p:txBody>
      </p:sp>
      <p:sp>
        <p:nvSpPr>
          <p:cNvPr id="202" name="Google Shape;202;p31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Tawhid Khondakar</a:t>
            </a:r>
            <a:endParaRPr dirty="0"/>
          </a:p>
        </p:txBody>
      </p:sp>
      <p:sp>
        <p:nvSpPr>
          <p:cNvPr id="203" name="Google Shape;203;p31"/>
          <p:cNvSpPr txBox="1">
            <a:spLocks noGrp="1"/>
          </p:cNvSpPr>
          <p:nvPr>
            <p:ph type="title" idx="7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04" name="Google Shape;204;p31"/>
          <p:cNvSpPr txBox="1">
            <a:spLocks noGrp="1"/>
          </p:cNvSpPr>
          <p:nvPr>
            <p:ph type="title" idx="8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5" name="Google Shape;205;p31"/>
          <p:cNvSpPr txBox="1">
            <a:spLocks noGrp="1"/>
          </p:cNvSpPr>
          <p:nvPr>
            <p:ph type="title" idx="9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>
            <a:spLocks noGrp="1"/>
          </p:cNvSpPr>
          <p:nvPr>
            <p:ph type="title" idx="4"/>
          </p:nvPr>
        </p:nvSpPr>
        <p:spPr>
          <a:xfrm>
            <a:off x="0" y="54894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>
                <a:solidFill>
                  <a:srgbClr val="434343"/>
                </a:solidFill>
              </a:rPr>
              <a:t>Admin Operation Over Courses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7" name="Google Shape;247;p3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20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248" name="Google Shape;248;p37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12" descr="log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44" y="1251284"/>
            <a:ext cx="3746976" cy="3313841"/>
          </a:xfrm>
          <a:prstGeom prst="rect">
            <a:avLst/>
          </a:prstGeom>
        </p:spPr>
      </p:pic>
      <p:pic>
        <p:nvPicPr>
          <p:cNvPr id="14" name="Picture 13" descr="regLogin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4506" y="1230659"/>
            <a:ext cx="3788228" cy="33207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>
            <a:spLocks noGrp="1"/>
          </p:cNvSpPr>
          <p:nvPr>
            <p:ph type="subTitle" idx="1"/>
          </p:nvPr>
        </p:nvSpPr>
        <p:spPr>
          <a:xfrm>
            <a:off x="2779028" y="2660697"/>
            <a:ext cx="4453669" cy="1203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</a:pPr>
            <a:r>
              <a:rPr lang="es" dirty="0" smtClean="0"/>
              <a:t>- The main idea beyond the working principle of this app is a simple recursion.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- Recursion is the simplest way to generate random results and do bigger operations by writing a few lines of codes.</a:t>
            </a:r>
            <a:endParaRPr dirty="0"/>
          </a:p>
        </p:txBody>
      </p:sp>
      <p:sp>
        <p:nvSpPr>
          <p:cNvPr id="220" name="Google Shape;220;p33"/>
          <p:cNvSpPr txBox="1">
            <a:spLocks noGrp="1"/>
          </p:cNvSpPr>
          <p:nvPr>
            <p:ph type="title"/>
          </p:nvPr>
        </p:nvSpPr>
        <p:spPr>
          <a:xfrm>
            <a:off x="2675900" y="752497"/>
            <a:ext cx="4838680" cy="12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600" dirty="0" smtClean="0">
                <a:solidFill>
                  <a:srgbClr val="666666"/>
                </a:solidFill>
              </a:rPr>
              <a:t>How does it produces random number of routines..? </a:t>
            </a:r>
            <a:endParaRPr sz="3600" b="1" dirty="0">
              <a:solidFill>
                <a:srgbClr val="666666"/>
              </a:solidFill>
            </a:endParaRPr>
          </a:p>
        </p:txBody>
      </p:sp>
      <p:sp>
        <p:nvSpPr>
          <p:cNvPr id="221" name="Google Shape;221;p33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2041930" y="0"/>
            <a:ext cx="5025763" cy="3918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 smtClean="0"/>
              <a:t>ER Diagram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241" name="Google Shape;241;p3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22</a:t>
            </a:fld>
            <a:endParaRPr/>
          </a:p>
        </p:txBody>
      </p:sp>
      <p:pic>
        <p:nvPicPr>
          <p:cNvPr id="6" name="Picture 5" descr="JOB AND COURSE PROPOSAL(JCP)-page-00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744" y="460638"/>
            <a:ext cx="6549760" cy="41319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>
            <a:spLocks noGrp="1"/>
          </p:cNvSpPr>
          <p:nvPr>
            <p:ph type="title"/>
          </p:nvPr>
        </p:nvSpPr>
        <p:spPr>
          <a:xfrm>
            <a:off x="205655" y="2076306"/>
            <a:ext cx="3593700" cy="52584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 smtClean="0">
                <a:solidFill>
                  <a:srgbClr val="434343"/>
                </a:solidFill>
              </a:rPr>
              <a:t>Use Case Diagram</a:t>
            </a:r>
            <a:endParaRPr sz="2800" dirty="0">
              <a:solidFill>
                <a:srgbClr val="434343"/>
              </a:solidFill>
            </a:endParaRPr>
          </a:p>
        </p:txBody>
      </p:sp>
      <p:pic>
        <p:nvPicPr>
          <p:cNvPr id="5" name="Picture 4" descr="Copy of Scheduling Wizard Use Cas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473" y="0"/>
            <a:ext cx="5421527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4060408-desk-wallpaper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502" y="0"/>
            <a:ext cx="9226502" cy="523889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20421305">
            <a:off x="1160656" y="3410501"/>
            <a:ext cx="37670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sto MT" pitchFamily="18" charset="0"/>
              </a:rPr>
              <a:t>Tables of the</a:t>
            </a:r>
            <a:endParaRPr lang="en-US" sz="4000" dirty="0">
              <a:solidFill>
                <a:schemeClr val="tx2">
                  <a:lumMod val="20000"/>
                  <a:lumOff val="80000"/>
                </a:schemeClr>
              </a:solidFill>
              <a:latin typeface="Calisto MT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/>
              <a:t>Courses Table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1" name="Google Shape;241;p3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25</a:t>
            </a:fld>
            <a:endParaRPr/>
          </a:p>
        </p:txBody>
      </p:sp>
      <p:pic>
        <p:nvPicPr>
          <p:cNvPr id="6" name="Picture 5" descr="opt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942" y="1320036"/>
            <a:ext cx="4262616" cy="32588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/>
              <a:t>Timing Table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1" name="Google Shape;241;p3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26</a:t>
            </a:fld>
            <a:endParaRPr/>
          </a:p>
        </p:txBody>
      </p:sp>
      <p:pic>
        <p:nvPicPr>
          <p:cNvPr id="6" name="Picture 5" descr="opt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9426" y="1374976"/>
            <a:ext cx="5768281" cy="31489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/>
              <a:t>Selection Table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1" name="Google Shape;241;p3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27</a:t>
            </a:fld>
            <a:endParaRPr/>
          </a:p>
        </p:txBody>
      </p:sp>
      <p:pic>
        <p:nvPicPr>
          <p:cNvPr id="6" name="Picture 5" descr="opt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5687" y="1374976"/>
            <a:ext cx="5025764" cy="31489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 smtClean="0"/>
              <a:t>User Information Table</a:t>
            </a:r>
            <a:endParaRPr sz="2400" dirty="0">
              <a:solidFill>
                <a:srgbClr val="434343"/>
              </a:solidFill>
            </a:endParaRPr>
          </a:p>
        </p:txBody>
      </p:sp>
      <p:sp>
        <p:nvSpPr>
          <p:cNvPr id="241" name="Google Shape;241;p3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28</a:t>
            </a:fld>
            <a:endParaRPr/>
          </a:p>
        </p:txBody>
      </p:sp>
      <p:pic>
        <p:nvPicPr>
          <p:cNvPr id="6" name="Picture 5" descr="opt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182" y="1498762"/>
            <a:ext cx="5397023" cy="30526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61"/>
          <p:cNvSpPr txBox="1">
            <a:spLocks noGrp="1"/>
          </p:cNvSpPr>
          <p:nvPr>
            <p:ph type="title" idx="4294967295"/>
          </p:nvPr>
        </p:nvSpPr>
        <p:spPr>
          <a:xfrm>
            <a:off x="2083182" y="582815"/>
            <a:ext cx="4420746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 smtClean="0"/>
              <a:t>Trick and Tools</a:t>
            </a:r>
            <a:endParaRPr sz="2800" dirty="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29" name="Google Shape;929;p61"/>
          <p:cNvSpPr txBox="1">
            <a:spLocks noGrp="1"/>
          </p:cNvSpPr>
          <p:nvPr>
            <p:ph type="body" idx="4294967295"/>
          </p:nvPr>
        </p:nvSpPr>
        <p:spPr>
          <a:xfrm>
            <a:off x="1323627" y="114862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600" b="1" dirty="0" smtClean="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 To manage and combine the whole data together the following items has been used throughout the app:</a:t>
            </a:r>
            <a:endParaRPr sz="1600" b="1" dirty="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600" dirty="0" smtClean="0">
                <a:solidFill>
                  <a:srgbClr val="FFFFFF"/>
                </a:solidFill>
              </a:rPr>
              <a:t> Microsoft sql Server for database management.</a:t>
            </a:r>
            <a:endParaRPr sz="16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6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Structures for creating courses and routine datatypes.</a:t>
            </a:r>
            <a:endParaRPr sz="16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FFFFFF"/>
                </a:solidFill>
              </a:rPr>
              <a:t>-  Collections for allocating memory to the random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FFFFFF"/>
                </a:solidFill>
              </a:rPr>
              <a:t>   number of produced results.</a:t>
            </a:r>
            <a:endParaRPr lang="es" sz="16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FFFFFF"/>
                </a:solidFill>
              </a:rPr>
              <a:t>-  Fundamental c sharp methods and libraries.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FFFFFF"/>
                </a:solidFill>
              </a:rPr>
              <a:t>-  Recursive and boolean methods for checking and creating.</a:t>
            </a:r>
            <a:endParaRPr sz="11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" name="Google Shape;1117;p63"/>
          <p:cNvGrpSpPr/>
          <p:nvPr/>
        </p:nvGrpSpPr>
        <p:grpSpPr>
          <a:xfrm>
            <a:off x="2284009" y="667466"/>
            <a:ext cx="586986" cy="517740"/>
            <a:chOff x="3161917" y="2170682"/>
            <a:chExt cx="458870" cy="404737"/>
          </a:xfrm>
        </p:grpSpPr>
        <p:sp>
          <p:nvSpPr>
            <p:cNvPr id="6" name="Google Shape;1118;p6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19;p6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20;p6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970;p63"/>
          <p:cNvGrpSpPr/>
          <p:nvPr/>
        </p:nvGrpSpPr>
        <p:grpSpPr>
          <a:xfrm>
            <a:off x="1120628" y="1684421"/>
            <a:ext cx="268160" cy="261257"/>
            <a:chOff x="4820425" y="1329900"/>
            <a:chExt cx="70175" cy="70350"/>
          </a:xfrm>
        </p:grpSpPr>
        <p:sp>
          <p:nvSpPr>
            <p:cNvPr id="15" name="Google Shape;971;p6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72;p6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73;p6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74;p6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 b="1" dirty="0" smtClean="0">
                <a:solidFill>
                  <a:srgbClr val="434343"/>
                </a:solidFill>
              </a:rPr>
              <a:t>W</a:t>
            </a:r>
            <a:r>
              <a:rPr lang="es" sz="6000" dirty="0" smtClean="0"/>
              <a:t>izard</a:t>
            </a:r>
            <a:r>
              <a:rPr lang="es" sz="6000" b="1" dirty="0" smtClean="0">
                <a:solidFill>
                  <a:srgbClr val="434343"/>
                </a:solidFill>
              </a:rPr>
              <a:t>!</a:t>
            </a:r>
            <a:endParaRPr sz="6000" b="1" dirty="0">
              <a:solidFill>
                <a:srgbClr val="434343"/>
              </a:solidFill>
            </a:endParaRPr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614775" y="2564774"/>
            <a:ext cx="2920800" cy="19040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 dirty="0" smtClean="0"/>
              <a:t>The app is specially designed to facilitate the user by making them get rid of all the hassles of scheduling routines during pre-registration…</a:t>
            </a:r>
            <a:endParaRPr sz="1800" dirty="0"/>
          </a:p>
        </p:txBody>
      </p:sp>
      <p:sp>
        <p:nvSpPr>
          <p:cNvPr id="212" name="Google Shape;212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3</a:t>
            </a:fld>
            <a:endParaRPr/>
          </a:p>
        </p:txBody>
      </p:sp>
      <p:cxnSp>
        <p:nvCxnSpPr>
          <p:cNvPr id="213" name="Google Shape;213;p32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4" name="Google Shape;214;p32"/>
          <p:cNvPicPr preferRelativeResize="0"/>
          <p:nvPr/>
        </p:nvPicPr>
        <p:blipFill>
          <a:blip r:embed="rId3" cstate="print"/>
          <a:stretch>
            <a:fillRect/>
          </a:stretch>
        </p:blipFill>
        <p:spPr>
          <a:xfrm>
            <a:off x="3568223" y="673768"/>
            <a:ext cx="5383271" cy="3877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61"/>
          <p:cNvSpPr txBox="1">
            <a:spLocks noGrp="1"/>
          </p:cNvSpPr>
          <p:nvPr>
            <p:ph type="title" idx="4294967295"/>
          </p:nvPr>
        </p:nvSpPr>
        <p:spPr>
          <a:xfrm>
            <a:off x="2083182" y="582815"/>
            <a:ext cx="4420746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800" dirty="0" smtClean="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Future Updates</a:t>
            </a:r>
            <a:endParaRPr sz="2800" dirty="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29" name="Google Shape;929;p61"/>
          <p:cNvSpPr txBox="1">
            <a:spLocks noGrp="1"/>
          </p:cNvSpPr>
          <p:nvPr>
            <p:ph type="body" idx="4294967295"/>
          </p:nvPr>
        </p:nvSpPr>
        <p:spPr>
          <a:xfrm>
            <a:off x="1323627" y="114862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600" b="1" dirty="0" smtClean="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 The perfomance of this application can be improved by adding the       following items:</a:t>
            </a:r>
            <a:endParaRPr sz="1600" b="1" dirty="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600" dirty="0" smtClean="0">
                <a:solidFill>
                  <a:srgbClr val="FFFFFF"/>
                </a:solidFill>
              </a:rPr>
              <a:t> Addling constraints.</a:t>
            </a:r>
            <a:endParaRPr sz="16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6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" sz="1600" dirty="0" smtClean="0">
                <a:solidFill>
                  <a:srgbClr val="FFFFFF"/>
                </a:solidFill>
              </a:rPr>
              <a:t>L</a:t>
            </a:r>
            <a:r>
              <a:rPr lang="es" sz="16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inking each user profile with their portal.</a:t>
            </a:r>
            <a:endParaRPr sz="16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600" dirty="0" smtClean="0">
                <a:solidFill>
                  <a:srgbClr val="FFFFFF"/>
                </a:solidFill>
              </a:rPr>
              <a:t> Not showing the courses that already has been enrolled.</a:t>
            </a:r>
            <a:endParaRPr sz="16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600" dirty="0" smtClean="0">
                <a:solidFill>
                  <a:srgbClr val="FFFFFF"/>
                </a:solidFill>
              </a:rPr>
              <a:t> Linking the profiles of each user with one another.</a:t>
            </a:r>
            <a:endParaRPr sz="16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600" dirty="0" smtClean="0">
                <a:solidFill>
                  <a:srgbClr val="FFFFFF"/>
                </a:solidFill>
              </a:rPr>
              <a:t> Auto generation of sections for suggession.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FFFFFF"/>
                </a:solidFill>
              </a:rPr>
              <a:t>-  Auto deletion of sections for suggession.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5" name="Google Shape;1117;p63"/>
          <p:cNvGrpSpPr/>
          <p:nvPr/>
        </p:nvGrpSpPr>
        <p:grpSpPr>
          <a:xfrm>
            <a:off x="2284009" y="667466"/>
            <a:ext cx="586986" cy="517740"/>
            <a:chOff x="3161917" y="2170682"/>
            <a:chExt cx="458870" cy="404737"/>
          </a:xfrm>
        </p:grpSpPr>
        <p:sp>
          <p:nvSpPr>
            <p:cNvPr id="6" name="Google Shape;1118;p6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19;p6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20;p6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970;p63"/>
          <p:cNvGrpSpPr/>
          <p:nvPr/>
        </p:nvGrpSpPr>
        <p:grpSpPr>
          <a:xfrm>
            <a:off x="1120628" y="1684421"/>
            <a:ext cx="268160" cy="261257"/>
            <a:chOff x="4820425" y="1329900"/>
            <a:chExt cx="70175" cy="70350"/>
          </a:xfrm>
        </p:grpSpPr>
        <p:sp>
          <p:nvSpPr>
            <p:cNvPr id="15" name="Google Shape;971;p6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72;p6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73;p6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74;p6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8CF959-4651-4C64-A08C-8F2BDE46A824}"/>
              </a:ext>
            </a:extLst>
          </p:cNvPr>
          <p:cNvSpPr txBox="1"/>
          <p:nvPr/>
        </p:nvSpPr>
        <p:spPr>
          <a:xfrm>
            <a:off x="3572" y="2699600"/>
            <a:ext cx="9143889" cy="284742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spAutoFit/>
          </a:bodyPr>
          <a:lstStyle/>
          <a:p>
            <a:pPr algn="ctr"/>
            <a:endParaRPr lang="ko-KR" altLang="en-US" dirty="0">
              <a:solidFill>
                <a:schemeClr val="accent2"/>
              </a:solidFill>
              <a:cs typeface="Arial" pitchFamily="34" charset="0"/>
            </a:endParaRPr>
          </a:p>
        </p:txBody>
      </p:sp>
      <p:pic>
        <p:nvPicPr>
          <p:cNvPr id="3" name="Picture 2" descr="99148977-text-sign-showing-any-questions-question-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10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98CF959-4651-4C64-A08C-8F2BDE46A824}"/>
              </a:ext>
            </a:extLst>
          </p:cNvPr>
          <p:cNvSpPr txBox="1"/>
          <p:nvPr/>
        </p:nvSpPr>
        <p:spPr>
          <a:xfrm>
            <a:off x="3572" y="2699600"/>
            <a:ext cx="9143889" cy="284742"/>
          </a:xfrm>
          <a:prstGeom prst="rect">
            <a:avLst/>
          </a:prstGeom>
          <a:noFill/>
        </p:spPr>
        <p:txBody>
          <a:bodyPr wrap="square" lIns="68580" tIns="34290" rIns="68580" bIns="34290" rtlCol="0" anchor="ctr">
            <a:spAutoFit/>
          </a:bodyPr>
          <a:lstStyle/>
          <a:p>
            <a:pPr algn="ctr"/>
            <a:endParaRPr lang="ko-KR" altLang="en-US" dirty="0">
              <a:solidFill>
                <a:schemeClr val="accent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10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dirty="0" smtClean="0">
                <a:solidFill>
                  <a:srgbClr val="434343"/>
                </a:solidFill>
              </a:rPr>
              <a:t>Why app for scheduling..?</a:t>
            </a:r>
            <a:endParaRPr sz="7200" dirty="0">
              <a:solidFill>
                <a:srgbClr val="434343"/>
              </a:solidFill>
            </a:endParaRPr>
          </a:p>
        </p:txBody>
      </p:sp>
      <p:sp>
        <p:nvSpPr>
          <p:cNvPr id="304" name="Google Shape;304;p4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05" name="Google Shape;305;p43"/>
          <p:cNvSpPr txBox="1">
            <a:spLocks noGrp="1"/>
          </p:cNvSpPr>
          <p:nvPr>
            <p:ph type="subTitle" idx="1"/>
          </p:nvPr>
        </p:nvSpPr>
        <p:spPr>
          <a:xfrm>
            <a:off x="1546450" y="3015325"/>
            <a:ext cx="6051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The reason can be explained if we first look the problems with scheduling whithout using any system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2"/>
          <p:cNvSpPr/>
          <p:nvPr/>
        </p:nvSpPr>
        <p:spPr>
          <a:xfrm>
            <a:off x="3635075" y="727050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52"/>
          <p:cNvSpPr/>
          <p:nvPr/>
        </p:nvSpPr>
        <p:spPr>
          <a:xfrm>
            <a:off x="6111750" y="727050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741" name="Google Shape;741;p52"/>
          <p:cNvSpPr/>
          <p:nvPr/>
        </p:nvSpPr>
        <p:spPr>
          <a:xfrm>
            <a:off x="3635075" y="2701075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52"/>
          <p:cNvSpPr/>
          <p:nvPr/>
        </p:nvSpPr>
        <p:spPr>
          <a:xfrm>
            <a:off x="6111750" y="2701075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52"/>
          <p:cNvSpPr txBox="1"/>
          <p:nvPr/>
        </p:nvSpPr>
        <p:spPr>
          <a:xfrm>
            <a:off x="3711275" y="804397"/>
            <a:ext cx="2173886" cy="162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1. TOO MUCH TIME CONSUMING</a:t>
            </a:r>
            <a: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Thoroughly checking for time clash and thus preparing two or more alternative routine takes lots of effort and time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4" name="Google Shape;744;p52"/>
          <p:cNvSpPr txBox="1"/>
          <p:nvPr/>
        </p:nvSpPr>
        <p:spPr>
          <a:xfrm>
            <a:off x="6235795" y="804397"/>
            <a:ext cx="2103808" cy="1622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2. FREQUENT UPDATES</a:t>
            </a:r>
            <a: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Sometimes we may need to change the whole time allocation as well as routine due to the oft updates in timing or sections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5" name="Google Shape;745;p52"/>
          <p:cNvSpPr txBox="1"/>
          <p:nvPr/>
        </p:nvSpPr>
        <p:spPr>
          <a:xfrm>
            <a:off x="3711274" y="2763826"/>
            <a:ext cx="2228887" cy="165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3. RISK OF NOT GETTING COURSE</a:t>
            </a:r>
            <a:r>
              <a:rPr lang="es" dirty="0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  <a:t>Most often the sections we select to take were already allocated and filled with other students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6" name="Google Shape;746;p52"/>
          <p:cNvSpPr txBox="1"/>
          <p:nvPr/>
        </p:nvSpPr>
        <p:spPr>
          <a:xfrm>
            <a:off x="6216698" y="2790170"/>
            <a:ext cx="2129780" cy="164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4. NUMEROUS SECTIONS</a:t>
            </a:r>
            <a: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Random times in different sections cause a great confusion among the students during scheduling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7" name="Google Shape;747;p5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5</a:t>
            </a:fld>
            <a:endParaRPr dirty="0"/>
          </a:p>
        </p:txBody>
      </p:sp>
      <p:sp>
        <p:nvSpPr>
          <p:cNvPr id="748" name="Google Shape;748;p52"/>
          <p:cNvSpPr txBox="1">
            <a:spLocks noGrp="1"/>
          </p:cNvSpPr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200" dirty="0" smtClean="0">
                <a:ea typeface="Ubuntu Light"/>
                <a:cs typeface="Ubuntu Light"/>
              </a:rPr>
              <a:t>Problems with scheduling that we regularly face</a:t>
            </a:r>
            <a:endParaRPr sz="1000" b="0" dirty="0">
              <a:solidFill>
                <a:srgbClr val="999999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2"/>
          <p:cNvSpPr/>
          <p:nvPr/>
        </p:nvSpPr>
        <p:spPr>
          <a:xfrm>
            <a:off x="3635075" y="727050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52"/>
          <p:cNvSpPr/>
          <p:nvPr/>
        </p:nvSpPr>
        <p:spPr>
          <a:xfrm>
            <a:off x="6111750" y="727050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741" name="Google Shape;741;p52"/>
          <p:cNvSpPr/>
          <p:nvPr/>
        </p:nvSpPr>
        <p:spPr>
          <a:xfrm>
            <a:off x="3635075" y="2701075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52"/>
          <p:cNvSpPr/>
          <p:nvPr/>
        </p:nvSpPr>
        <p:spPr>
          <a:xfrm>
            <a:off x="6111750" y="2701075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52"/>
          <p:cNvSpPr txBox="1"/>
          <p:nvPr/>
        </p:nvSpPr>
        <p:spPr>
          <a:xfrm>
            <a:off x="3711275" y="804397"/>
            <a:ext cx="2173886" cy="162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5. SWITCHING</a:t>
            </a:r>
            <a: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During the registration period, we may need to switch to a totally different routine with different courses due to not having enough seats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4" name="Google Shape;744;p52"/>
          <p:cNvSpPr txBox="1"/>
          <p:nvPr/>
        </p:nvSpPr>
        <p:spPr>
          <a:xfrm>
            <a:off x="6153293" y="804397"/>
            <a:ext cx="2241312" cy="1622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6. LESS INTERACTION</a:t>
            </a:r>
            <a: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There is no interaction medium between students while registering new courses. Thus we cannot divide sections between them to avoid pressure over specific sections 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5" name="Google Shape;745;p52"/>
          <p:cNvSpPr txBox="1"/>
          <p:nvPr/>
        </p:nvSpPr>
        <p:spPr>
          <a:xfrm>
            <a:off x="3711274" y="2763826"/>
            <a:ext cx="2228887" cy="165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7. RANDOM ACCESS</a:t>
            </a:r>
            <a:r>
              <a:rPr lang="es" dirty="0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  <a:t>Students are not bound to select in any specific order. So the number students who want to take a specific course may not be the same in all sections.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6" name="Google Shape;746;p52"/>
          <p:cNvSpPr txBox="1"/>
          <p:nvPr/>
        </p:nvSpPr>
        <p:spPr>
          <a:xfrm>
            <a:off x="6216698" y="2790170"/>
            <a:ext cx="2184782" cy="164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8. DIFFERENT PRIORITIES</a:t>
            </a:r>
            <a: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While registration some courses are more likely to be choosen and some courses are remaining with a good number of seats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7" name="Google Shape;747;p5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6</a:t>
            </a:fld>
            <a:endParaRPr dirty="0"/>
          </a:p>
        </p:txBody>
      </p:sp>
      <p:sp>
        <p:nvSpPr>
          <p:cNvPr id="748" name="Google Shape;748;p52"/>
          <p:cNvSpPr txBox="1">
            <a:spLocks noGrp="1"/>
          </p:cNvSpPr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200" dirty="0" smtClean="0">
                <a:ea typeface="Ubuntu Light"/>
                <a:cs typeface="Ubuntu Light"/>
              </a:rPr>
              <a:t>Problems with scheduling that we regularly face</a:t>
            </a:r>
            <a:endParaRPr sz="1000" b="0" dirty="0">
              <a:solidFill>
                <a:srgbClr val="999999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dirty="0" smtClean="0">
                <a:solidFill>
                  <a:srgbClr val="434343"/>
                </a:solidFill>
              </a:rPr>
              <a:t>How a system can benefit us..?</a:t>
            </a:r>
            <a:endParaRPr sz="7200" dirty="0">
              <a:solidFill>
                <a:srgbClr val="434343"/>
              </a:solidFill>
            </a:endParaRPr>
          </a:p>
        </p:txBody>
      </p:sp>
      <p:sp>
        <p:nvSpPr>
          <p:cNvPr id="304" name="Google Shape;304;p4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05" name="Google Shape;305;p43"/>
          <p:cNvSpPr txBox="1">
            <a:spLocks noGrp="1"/>
          </p:cNvSpPr>
          <p:nvPr>
            <p:ph type="subTitle" idx="1"/>
          </p:nvPr>
        </p:nvSpPr>
        <p:spPr>
          <a:xfrm>
            <a:off x="1546450" y="3015325"/>
            <a:ext cx="6051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Let’s look at the advantages we will get by using a system for scheduling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2"/>
          <p:cNvSpPr/>
          <p:nvPr/>
        </p:nvSpPr>
        <p:spPr>
          <a:xfrm>
            <a:off x="3635075" y="727050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52"/>
          <p:cNvSpPr/>
          <p:nvPr/>
        </p:nvSpPr>
        <p:spPr>
          <a:xfrm>
            <a:off x="6111750" y="727050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741" name="Google Shape;741;p52"/>
          <p:cNvSpPr/>
          <p:nvPr/>
        </p:nvSpPr>
        <p:spPr>
          <a:xfrm>
            <a:off x="3635075" y="2701075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52"/>
          <p:cNvSpPr/>
          <p:nvPr/>
        </p:nvSpPr>
        <p:spPr>
          <a:xfrm>
            <a:off x="6111750" y="2701075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52"/>
          <p:cNvSpPr txBox="1"/>
          <p:nvPr/>
        </p:nvSpPr>
        <p:spPr>
          <a:xfrm>
            <a:off x="3711275" y="804397"/>
            <a:ext cx="2173886" cy="1622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1. TIME EFFICIENCY</a:t>
            </a:r>
            <a: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Where it might took hours to produce two or three handicraft routines,  A system can generate more than hundred routines within less than a second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4" name="Google Shape;744;p52"/>
          <p:cNvSpPr txBox="1"/>
          <p:nvPr/>
        </p:nvSpPr>
        <p:spPr>
          <a:xfrm>
            <a:off x="6194544" y="804397"/>
            <a:ext cx="2275687" cy="1622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2. EASY SWITCHING</a:t>
            </a:r>
            <a: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We can easily switch to a whole new routine if a section has been filled up with students also we can choose different courses and make new routine very easily within the registration time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5" name="Google Shape;745;p52"/>
          <p:cNvSpPr txBox="1"/>
          <p:nvPr/>
        </p:nvSpPr>
        <p:spPr>
          <a:xfrm>
            <a:off x="3711274" y="2763826"/>
            <a:ext cx="2228887" cy="165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3. RELIABILITY</a:t>
            </a:r>
            <a:r>
              <a:rPr lang="es" dirty="0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  <a:t>As it is so easy to produce a routine and switch between them, the chances of getting courses increases with a great span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6" name="Google Shape;746;p52"/>
          <p:cNvSpPr txBox="1"/>
          <p:nvPr/>
        </p:nvSpPr>
        <p:spPr>
          <a:xfrm>
            <a:off x="6215170" y="2790170"/>
            <a:ext cx="2110683" cy="164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 smtClean="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4. EASY UPDATES</a:t>
            </a:r>
            <a: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/>
            </a:r>
            <a:br>
              <a:rPr lang="es" dirty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 dirty="0" smtClean="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We won’t need to concern with any kind of updates of sections and timing. Using a system can update all the routines within a blink of an eye and show them to the user to be used</a:t>
            </a:r>
            <a:endParaRPr sz="1200" dirty="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7" name="Google Shape;747;p5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t>8</a:t>
            </a:fld>
            <a:endParaRPr dirty="0"/>
          </a:p>
        </p:txBody>
      </p:sp>
      <p:sp>
        <p:nvSpPr>
          <p:cNvPr id="748" name="Google Shape;748;p52"/>
          <p:cNvSpPr txBox="1">
            <a:spLocks noGrp="1"/>
          </p:cNvSpPr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200" dirty="0" smtClean="0">
                <a:ea typeface="Ubuntu Light"/>
                <a:cs typeface="Ubuntu Light"/>
              </a:rPr>
              <a:t>Advantage of having a system for scheduling</a:t>
            </a:r>
            <a:endParaRPr sz="1000" b="0" dirty="0">
              <a:solidFill>
                <a:srgbClr val="999999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13-133845_wide-clock-in-the-dark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85628" y="859398"/>
            <a:ext cx="42419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onsolas" pitchFamily="49" charset="0"/>
              </a:rPr>
              <a:t>SCHEDULING WIZARD</a:t>
            </a:r>
            <a:endParaRPr lang="en-US" sz="3600" dirty="0">
              <a:solidFill>
                <a:schemeClr val="tx2">
                  <a:lumMod val="20000"/>
                  <a:lumOff val="80000"/>
                </a:schemeClr>
              </a:solidFill>
              <a:latin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</TotalTime>
  <Words>624</Words>
  <Application>Microsoft Office PowerPoint</Application>
  <PresentationFormat>On-screen Show (16:9)</PresentationFormat>
  <Paragraphs>135</Paragraphs>
  <Slides>32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3" baseType="lpstr">
      <vt:lpstr>Arial</vt:lpstr>
      <vt:lpstr>Proxima Nova Semibold</vt:lpstr>
      <vt:lpstr>Calisto MT</vt:lpstr>
      <vt:lpstr>Ubuntu</vt:lpstr>
      <vt:lpstr>Proxima Nova</vt:lpstr>
      <vt:lpstr>Consolas</vt:lpstr>
      <vt:lpstr>Ubuntu Light</vt:lpstr>
      <vt:lpstr>Bodoni</vt:lpstr>
      <vt:lpstr>Arvo</vt:lpstr>
      <vt:lpstr>Minimal Charm</vt:lpstr>
      <vt:lpstr>SlidesGo Final Pages</vt:lpstr>
      <vt:lpstr>Scheduling Application</vt:lpstr>
      <vt:lpstr>Group Members</vt:lpstr>
      <vt:lpstr>Wizard!</vt:lpstr>
      <vt:lpstr>Why app for scheduling..?</vt:lpstr>
      <vt:lpstr>Problems with scheduling that we regularly face</vt:lpstr>
      <vt:lpstr>Problems with scheduling that we regularly face</vt:lpstr>
      <vt:lpstr>How a system can benefit us..?</vt:lpstr>
      <vt:lpstr>Advantage of having a system for scheduling</vt:lpstr>
      <vt:lpstr>PowerPoint Presentation</vt:lpstr>
      <vt:lpstr>SCHEDULING WIZARD</vt:lpstr>
      <vt:lpstr>PowerPoint Presentation</vt:lpstr>
      <vt:lpstr>Home Page</vt:lpstr>
      <vt:lpstr>Signup Page</vt:lpstr>
      <vt:lpstr>Login Page</vt:lpstr>
      <vt:lpstr>Selection and update page</vt:lpstr>
      <vt:lpstr>Offered Courses</vt:lpstr>
      <vt:lpstr>Auto Generated Routine by the System</vt:lpstr>
      <vt:lpstr>Admin Page</vt:lpstr>
      <vt:lpstr>Admin Operation Over User</vt:lpstr>
      <vt:lpstr>Admin Operation Over Courses</vt:lpstr>
      <vt:lpstr>How does it produces random number of routines..? </vt:lpstr>
      <vt:lpstr>ER Diagram</vt:lpstr>
      <vt:lpstr>Use Case Diagram</vt:lpstr>
      <vt:lpstr>PowerPoint Presentation</vt:lpstr>
      <vt:lpstr>Courses Table</vt:lpstr>
      <vt:lpstr>Timing Table</vt:lpstr>
      <vt:lpstr>Selection Table</vt:lpstr>
      <vt:lpstr>User Information Table</vt:lpstr>
      <vt:lpstr>Trick and Tools</vt:lpstr>
      <vt:lpstr>Future Updates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Scheduling Application</dc:title>
  <dc:creator>Nayma Islam</dc:creator>
  <cp:lastModifiedBy>User</cp:lastModifiedBy>
  <cp:revision>79</cp:revision>
  <dcterms:modified xsi:type="dcterms:W3CDTF">2020-09-03T19:41:47Z</dcterms:modified>
</cp:coreProperties>
</file>